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0" r:id="rId25"/>
    <p:sldId id="281" r:id="rId26"/>
    <p:sldId id="282" r:id="rId27"/>
    <p:sldId id="283" r:id="rId28"/>
    <p:sldId id="279" r:id="rId29"/>
    <p:sldId id="284" r:id="rId30"/>
    <p:sldId id="285" r:id="rId31"/>
    <p:sldId id="286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D3309C33-1A1E-4AD4-9D9A-C4204BBDE74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E5B80D4-F7E8-4764-9315-BE1A3060E5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09C33-1A1E-4AD4-9D9A-C4204BBDE74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B80D4-F7E8-4764-9315-BE1A3060E5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09C33-1A1E-4AD4-9D9A-C4204BBDE74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B80D4-F7E8-4764-9315-BE1A3060E5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09C33-1A1E-4AD4-9D9A-C4204BBDE74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B80D4-F7E8-4764-9315-BE1A3060E5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3309C33-1A1E-4AD4-9D9A-C4204BBDE74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E5B80D4-F7E8-4764-9315-BE1A3060E5E9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D3309C33-1A1E-4AD4-9D9A-C4204BBDE74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4E5B80D4-F7E8-4764-9315-BE1A3060E5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09C33-1A1E-4AD4-9D9A-C4204BBDE74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B80D4-F7E8-4764-9315-BE1A3060E5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09C33-1A1E-4AD4-9D9A-C4204BBDE74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B80D4-F7E8-4764-9315-BE1A3060E5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09C33-1A1E-4AD4-9D9A-C4204BBDE74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B80D4-F7E8-4764-9315-BE1A3060E5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09C33-1A1E-4AD4-9D9A-C4204BBDE74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B80D4-F7E8-4764-9315-BE1A3060E5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09C33-1A1E-4AD4-9D9A-C4204BBDE74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B80D4-F7E8-4764-9315-BE1A3060E5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D3309C33-1A1E-4AD4-9D9A-C4204BBDE74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4E5B80D4-F7E8-4764-9315-BE1A3060E5E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132856"/>
            <a:ext cx="84582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Ремонт перегородок, балконов, лестниц, окон и дверей</a:t>
            </a: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530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Рассматриваемые вопросы</a:t>
            </a:r>
            <a:endParaRPr lang="ru-RU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42900" indent="-342900" algn="just">
              <a:lnSpc>
                <a:spcPct val="150000"/>
              </a:lnSpc>
              <a:buFontTx/>
              <a:buAutoNum type="arabicPeriod"/>
              <a:defRPr/>
            </a:pPr>
            <a:r>
              <a:rPr lang="ru-RU" sz="4000" b="1" dirty="0"/>
              <a:t>Ремонт и замена лестниц.</a:t>
            </a:r>
          </a:p>
          <a:p>
            <a:pPr marL="342900" indent="-342900" algn="just">
              <a:lnSpc>
                <a:spcPct val="150000"/>
              </a:lnSpc>
              <a:buFontTx/>
              <a:buAutoNum type="arabicPeriod"/>
              <a:defRPr/>
            </a:pPr>
            <a:r>
              <a:rPr lang="ru-RU" sz="4000" b="1" dirty="0"/>
              <a:t>Ремонт и замена окон и дверей.</a:t>
            </a:r>
            <a:endParaRPr lang="ru-RU" sz="4000" dirty="0"/>
          </a:p>
          <a:p>
            <a:pPr marL="342900" indent="-342900" algn="just">
              <a:lnSpc>
                <a:spcPct val="150000"/>
              </a:lnSpc>
              <a:buFontTx/>
              <a:buAutoNum type="arabicPeriod"/>
              <a:defRPr/>
            </a:pPr>
            <a:r>
              <a:rPr lang="ru-RU" sz="4000" b="1" dirty="0"/>
              <a:t>Устранение протечек через оконные заполнения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1292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1. РЕМОНТ И ЗАМЕНА ЛЕСТНИЦ.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Лестница – особенный конструктивный элемент здания, подвергающийся постоянным нагрузкам и воздействию атмосферных и температурных факторов</a:t>
            </a:r>
            <a:r>
              <a:rPr lang="ru-RU" dirty="0" smtClean="0"/>
              <a:t>.</a:t>
            </a:r>
          </a:p>
          <a:p>
            <a:r>
              <a:rPr lang="ru-RU" dirty="0"/>
              <a:t>Ремонт лестниц – можно считать и обновление лакового покрытия или устранение скрипа, а можно понимать под </a:t>
            </a:r>
            <a:r>
              <a:rPr lang="ru-RU" dirty="0" smtClean="0"/>
              <a:t>этой фразой замену </a:t>
            </a:r>
            <a:r>
              <a:rPr lang="ru-RU" dirty="0"/>
              <a:t>несущих элементов или ступенек и перил.</a:t>
            </a:r>
          </a:p>
        </p:txBody>
      </p:sp>
    </p:spTree>
    <p:extLst>
      <p:ext uri="{BB962C8B-B14F-4D97-AF65-F5344CB8AC3E}">
        <p14:creationId xmlns:p14="http://schemas.microsoft.com/office/powerpoint/2010/main" val="73576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Классификация </a:t>
            </a:r>
            <a:r>
              <a:rPr lang="ru-RU" dirty="0" smtClean="0"/>
              <a:t>лестниц по </a:t>
            </a:r>
            <a:r>
              <a:rPr lang="ru-RU" dirty="0"/>
              <a:t>материалу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Алюминиевые;</a:t>
            </a:r>
          </a:p>
          <a:p>
            <a:r>
              <a:rPr lang="ru-RU" dirty="0" smtClean="0"/>
              <a:t>Веревочные;</a:t>
            </a:r>
          </a:p>
          <a:p>
            <a:r>
              <a:rPr lang="ru-RU" dirty="0" smtClean="0"/>
              <a:t>Комбинированные;</a:t>
            </a:r>
          </a:p>
          <a:p>
            <a:r>
              <a:rPr lang="ru-RU" dirty="0" smtClean="0"/>
              <a:t>Стеклянные;</a:t>
            </a:r>
          </a:p>
          <a:p>
            <a:r>
              <a:rPr lang="ru-RU" dirty="0" smtClean="0"/>
              <a:t>Металлические;</a:t>
            </a:r>
          </a:p>
          <a:p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Деревянные;</a:t>
            </a:r>
          </a:p>
          <a:p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Бетонные. </a:t>
            </a:r>
            <a:endParaRPr lang="ru-RU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3742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066800"/>
          </a:xfrm>
        </p:spPr>
        <p:txBody>
          <a:bodyPr/>
          <a:lstStyle/>
          <a:p>
            <a:r>
              <a:rPr lang="ru-RU" dirty="0" smtClean="0"/>
              <a:t>Причины ремонта лестниц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49424"/>
            <a:ext cx="8219256" cy="4325112"/>
          </a:xfrm>
        </p:spPr>
        <p:txBody>
          <a:bodyPr>
            <a:normAutofit/>
          </a:bodyPr>
          <a:lstStyle/>
          <a:p>
            <a:r>
              <a:rPr lang="ru-RU" dirty="0" smtClean="0"/>
              <a:t>Непрочность перил;</a:t>
            </a:r>
          </a:p>
          <a:p>
            <a:r>
              <a:rPr lang="ru-RU" dirty="0"/>
              <a:t>на </a:t>
            </a:r>
            <a:r>
              <a:rPr lang="ru-RU" dirty="0" err="1"/>
              <a:t>проступях</a:t>
            </a:r>
            <a:r>
              <a:rPr lang="ru-RU" dirty="0"/>
              <a:t> появляются царапины, сколы и пятна, а также следы неравномерного износа и </a:t>
            </a:r>
            <a:r>
              <a:rPr lang="ru-RU" dirty="0" smtClean="0"/>
              <a:t>трещины;</a:t>
            </a:r>
          </a:p>
          <a:p>
            <a:r>
              <a:rPr lang="ru-RU" dirty="0" smtClean="0"/>
              <a:t>Истирание ступени, скрип, шатание в ступенях;</a:t>
            </a:r>
          </a:p>
          <a:p>
            <a:r>
              <a:rPr lang="ru-RU" altLang="ru-RU" dirty="0" smtClean="0"/>
              <a:t>повреждение </a:t>
            </a:r>
            <a:r>
              <a:rPr lang="ru-RU" altLang="ru-RU" dirty="0"/>
              <a:t>поручней, загнивание несущих элементов деревянных </a:t>
            </a:r>
            <a:r>
              <a:rPr lang="ru-RU" altLang="ru-RU" dirty="0" smtClean="0"/>
              <a:t>лестниц.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494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58911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Непрочность перил - </a:t>
            </a:r>
            <a:r>
              <a:rPr lang="en-US" dirty="0" smtClean="0"/>
              <a:t>&gt;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1539616"/>
          </a:xfrm>
        </p:spPr>
        <p:txBody>
          <a:bodyPr/>
          <a:lstStyle/>
          <a:p>
            <a:r>
              <a:rPr lang="ru-RU" dirty="0"/>
              <a:t>плохое прикрепление нижней опорной балясины, слишком большие пазы в ней или сломанные шипы </a:t>
            </a:r>
            <a:r>
              <a:rPr lang="ru-RU" dirty="0" err="1"/>
              <a:t>косоура</a:t>
            </a:r>
            <a:r>
              <a:rPr lang="ru-RU" dirty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284984"/>
            <a:ext cx="4922688" cy="3455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Кованые перила &quot; Страница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92" y="3284984"/>
            <a:ext cx="4198314" cy="2938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576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066800"/>
          </a:xfrm>
        </p:spPr>
        <p:txBody>
          <a:bodyPr/>
          <a:lstStyle/>
          <a:p>
            <a:pPr algn="ctr"/>
            <a:r>
              <a:rPr lang="ru-RU" dirty="0" smtClean="0"/>
              <a:t>Ремонт перил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201459"/>
            <a:ext cx="3970784" cy="4347928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 Для ремонта можно прикрепить балясину к </a:t>
            </a:r>
            <a:r>
              <a:rPr lang="ru-RU" dirty="0" err="1"/>
              <a:t>косоуру</a:t>
            </a:r>
            <a:r>
              <a:rPr lang="ru-RU" dirty="0"/>
              <a:t> шурупами. Для закрепления опорной балясины в конструкции с закругленной нижней ступенью можно завернуть в балясину шуруп сквозь пол.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060848"/>
            <a:ext cx="4762500" cy="462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576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Скрип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Причиной скрипа является возникновение трения </a:t>
            </a:r>
            <a:r>
              <a:rPr lang="ru-RU" dirty="0" err="1"/>
              <a:t>проступей</a:t>
            </a:r>
            <a:r>
              <a:rPr lang="ru-RU" dirty="0"/>
              <a:t> о другие части лестницы. Чаще всего трение указывает на то, что какая-то часть проступи неплотно прикреплена к </a:t>
            </a:r>
            <a:r>
              <a:rPr lang="ru-RU" dirty="0" err="1"/>
              <a:t>косоуру</a:t>
            </a:r>
            <a:r>
              <a:rPr lang="ru-RU" dirty="0"/>
              <a:t>, промежуточной балке или </a:t>
            </a:r>
            <a:r>
              <a:rPr lang="ru-RU" dirty="0" err="1"/>
              <a:t>подступенку</a:t>
            </a:r>
            <a:r>
              <a:rPr lang="ru-RU" dirty="0"/>
              <a:t>. Причиной может быть усыхание или коробление этих деталей.</a:t>
            </a:r>
          </a:p>
        </p:txBody>
      </p:sp>
    </p:spTree>
    <p:extLst>
      <p:ext uri="{BB962C8B-B14F-4D97-AF65-F5344CB8AC3E}">
        <p14:creationId xmlns:p14="http://schemas.microsoft.com/office/powerpoint/2010/main" val="73576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229600" cy="1066800"/>
          </a:xfrm>
        </p:spPr>
        <p:txBody>
          <a:bodyPr/>
          <a:lstStyle/>
          <a:p>
            <a:pPr algn="ctr"/>
            <a:r>
              <a:rPr lang="ru-RU" dirty="0" smtClean="0"/>
              <a:t>Устранение скрипа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249424"/>
            <a:ext cx="3096344" cy="4203912"/>
          </a:xfrm>
        </p:spPr>
        <p:txBody>
          <a:bodyPr>
            <a:normAutofit/>
          </a:bodyPr>
          <a:lstStyle/>
          <a:p>
            <a:r>
              <a:rPr lang="ru-RU" dirty="0" smtClean="0"/>
              <a:t>Ступень прижимают вниз </a:t>
            </a:r>
            <a:r>
              <a:rPr lang="ru-RU" u="sng" dirty="0" smtClean="0"/>
              <a:t>с помощью гвоздей или шурупов </a:t>
            </a:r>
            <a:r>
              <a:rPr lang="ru-RU" dirty="0" smtClean="0"/>
              <a:t>(прогиб незначителен)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7343" y="2060848"/>
            <a:ext cx="5539077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576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4752528" cy="4325112"/>
          </a:xfrm>
        </p:spPr>
        <p:txBody>
          <a:bodyPr/>
          <a:lstStyle/>
          <a:p>
            <a:r>
              <a:rPr lang="ru-RU" dirty="0" smtClean="0"/>
              <a:t>Ступень подклинивается </a:t>
            </a:r>
            <a:r>
              <a:rPr lang="ru-RU" u="sng" dirty="0" smtClean="0"/>
              <a:t>тонким клином </a:t>
            </a:r>
            <a:r>
              <a:rPr lang="ru-RU" dirty="0" smtClean="0"/>
              <a:t>(разрушающее соединение </a:t>
            </a:r>
            <a:r>
              <a:rPr lang="ru-RU" dirty="0"/>
              <a:t>между ступенью и тетивой или </a:t>
            </a:r>
            <a:r>
              <a:rPr lang="ru-RU" dirty="0" err="1"/>
              <a:t>косоуром</a:t>
            </a:r>
            <a:r>
              <a:rPr lang="ru-RU" dirty="0" smtClean="0"/>
              <a:t>)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196752"/>
            <a:ext cx="3181175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4271958" y="4293096"/>
            <a:ext cx="4752528" cy="2369871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>
              <a:buNone/>
            </a:pPr>
            <a:r>
              <a:rPr lang="ru-RU" dirty="0"/>
              <a:t>1 - деревянный клин; 2 - стамеска; 3 - деревянная киянка; 4 - ступень, издающая скрип</a:t>
            </a:r>
          </a:p>
        </p:txBody>
      </p:sp>
    </p:spTree>
    <p:extLst>
      <p:ext uri="{BB962C8B-B14F-4D97-AF65-F5344CB8AC3E}">
        <p14:creationId xmlns:p14="http://schemas.microsoft.com/office/powerpoint/2010/main" val="73576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325112"/>
          </a:xfrm>
        </p:spPr>
        <p:txBody>
          <a:bodyPr/>
          <a:lstStyle/>
          <a:p>
            <a:r>
              <a:rPr lang="ru-RU" dirty="0" smtClean="0"/>
              <a:t>С помощью деревянных подкосов </a:t>
            </a:r>
            <a:r>
              <a:rPr lang="ru-RU" dirty="0"/>
              <a:t>или </a:t>
            </a:r>
            <a:r>
              <a:rPr lang="ru-RU" dirty="0" smtClean="0"/>
              <a:t>металлических уголков, </a:t>
            </a:r>
            <a:r>
              <a:rPr lang="ru-RU" dirty="0"/>
              <a:t>как в случае скрепления ступени с </a:t>
            </a:r>
            <a:r>
              <a:rPr lang="ru-RU" dirty="0" err="1" smtClean="0"/>
              <a:t>подступенком</a:t>
            </a:r>
            <a:r>
              <a:rPr lang="ru-RU" dirty="0" smtClean="0"/>
              <a:t>. </a:t>
            </a:r>
            <a:r>
              <a:rPr lang="ru-RU" dirty="0"/>
              <a:t>Ступень, прочно опирающаяся на подкос или уголок, перестанет двигаться под нагрузкой, а следовательно, и скрипеть.</a:t>
            </a:r>
          </a:p>
        </p:txBody>
      </p:sp>
    </p:spTree>
    <p:extLst>
      <p:ext uri="{BB962C8B-B14F-4D97-AF65-F5344CB8AC3E}">
        <p14:creationId xmlns:p14="http://schemas.microsoft.com/office/powerpoint/2010/main" val="73576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4308276" cy="5328592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 </a:t>
            </a:r>
            <a:r>
              <a:rPr lang="ru-RU" dirty="0" smtClean="0"/>
              <a:t>Установка </a:t>
            </a:r>
            <a:r>
              <a:rPr lang="ru-RU" dirty="0"/>
              <a:t>треугольных подкосов на клей</a:t>
            </a:r>
            <a:r>
              <a:rPr lang="ru-RU" dirty="0" smtClean="0"/>
              <a:t>.</a:t>
            </a:r>
          </a:p>
          <a:p>
            <a:pPr marL="109728" indent="0">
              <a:buNone/>
            </a:pPr>
            <a:r>
              <a:rPr lang="ru-RU" dirty="0"/>
              <a:t>Для этого обе короткие части деревянного бруска треугольной формы, размером 75х50 мм, покрывают слоем клея ПВА. Затем необходимо прижать брусок к углу, образованному проступью и </a:t>
            </a:r>
            <a:r>
              <a:rPr lang="ru-RU" dirty="0" err="1"/>
              <a:t>подступенком</a:t>
            </a:r>
            <a:r>
              <a:rPr lang="ru-RU" dirty="0" smtClean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Для полного закрепления брусок прибивается двумя гвоздями.</a:t>
            </a:r>
          </a:p>
        </p:txBody>
      </p:sp>
      <p:pic>
        <p:nvPicPr>
          <p:cNvPr id="5124" name="Picture 4" descr="Скрипы лестничного марша и методика их устранен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196752"/>
            <a:ext cx="3860221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576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44509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Устранение </a:t>
            </a:r>
            <a:r>
              <a:rPr lang="ru-RU" dirty="0"/>
              <a:t>трещин, выбоин и отколов в каменных и железобетонных ступенях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Т</a:t>
            </a:r>
            <a:r>
              <a:rPr lang="ru-RU" dirty="0" smtClean="0"/>
              <a:t>щательно </a:t>
            </a:r>
            <a:r>
              <a:rPr lang="ru-RU" dirty="0"/>
              <a:t>расчистить трещины, выбоины, промыть их водой и заделать цементным раствором состава 1:2. Крупные выбоины заполнить бетоном состава 1:1:2 (с мелким, тщательно промытым гравием). Для исправления кромок ступеней поставить под разрушенное место опалубку и по ней вытянуть новую кромку одинакового с существующими профиля.</a:t>
            </a:r>
          </a:p>
        </p:txBody>
      </p:sp>
    </p:spTree>
    <p:extLst>
      <p:ext uri="{BB962C8B-B14F-4D97-AF65-F5344CB8AC3E}">
        <p14:creationId xmlns:p14="http://schemas.microsoft.com/office/powerpoint/2010/main" val="73576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221399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Износ </a:t>
            </a:r>
            <a:r>
              <a:rPr lang="ru-RU" dirty="0"/>
              <a:t>рифленых участков металлических ступеней и площадок, их погнутости, нарушения сварных швов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861048"/>
            <a:ext cx="8229600" cy="2713488"/>
          </a:xfrm>
        </p:spPr>
        <p:txBody>
          <a:bodyPr/>
          <a:lstStyle/>
          <a:p>
            <a:r>
              <a:rPr lang="ru-RU" dirty="0" smtClean="0"/>
              <a:t>Необходимо </a:t>
            </a:r>
            <a:r>
              <a:rPr lang="ru-RU" dirty="0"/>
              <a:t>сносившиеся рифленые участки ступеней и площадок восстановить наваркой, погнутые участки выправить, отломанные элементы приварить.</a:t>
            </a:r>
          </a:p>
        </p:txBody>
      </p:sp>
    </p:spTree>
    <p:extLst>
      <p:ext uri="{BB962C8B-B14F-4D97-AF65-F5344CB8AC3E}">
        <p14:creationId xmlns:p14="http://schemas.microsoft.com/office/powerpoint/2010/main" val="73576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266429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Устранение </a:t>
            </a:r>
            <a:r>
              <a:rPr lang="ru-RU" dirty="0"/>
              <a:t>расшатывания звеньев лестничных перил, повреждения отдельных элементов лестничных решеток </a:t>
            </a:r>
            <a:r>
              <a:rPr lang="ru-RU" dirty="0" smtClean="0"/>
              <a:t>или </a:t>
            </a:r>
            <a:r>
              <a:rPr lang="ru-RU" dirty="0"/>
              <a:t>частей поручня расшатанные стойки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77072"/>
            <a:ext cx="8229600" cy="2497464"/>
          </a:xfrm>
        </p:spPr>
        <p:txBody>
          <a:bodyPr/>
          <a:lstStyle/>
          <a:p>
            <a:r>
              <a:rPr lang="ru-RU" dirty="0"/>
              <a:t>У</a:t>
            </a:r>
            <a:r>
              <a:rPr lang="ru-RU" dirty="0" smtClean="0"/>
              <a:t>крепить </a:t>
            </a:r>
            <a:r>
              <a:rPr lang="ru-RU" dirty="0"/>
              <a:t>в бетонных ступенях путем расчистки и углубления гнезд, заклепывания стоек обрезками стали и заливки цементным раствором состава 1:2. Поврежденные элементы решеток и перил заменить.</a:t>
            </a:r>
          </a:p>
        </p:txBody>
      </p:sp>
    </p:spTree>
    <p:extLst>
      <p:ext uri="{BB962C8B-B14F-4D97-AF65-F5344CB8AC3E}">
        <p14:creationId xmlns:p14="http://schemas.microsoft.com/office/powerpoint/2010/main" val="73576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066800"/>
          </a:xfrm>
        </p:spPr>
        <p:txBody>
          <a:bodyPr/>
          <a:lstStyle/>
          <a:p>
            <a:r>
              <a:rPr lang="ru-RU" dirty="0" smtClean="0"/>
              <a:t>Усиление лестничной площадки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199" y="1628800"/>
            <a:ext cx="8471991" cy="2736304"/>
          </a:xfrm>
        </p:spPr>
        <p:txBody>
          <a:bodyPr>
            <a:normAutofit fontScale="70000" lnSpcReduction="20000"/>
          </a:bodyPr>
          <a:lstStyle/>
          <a:p>
            <a:r>
              <a:rPr lang="ru-RU" altLang="ru-RU" b="1" dirty="0">
                <a:latin typeface="Times New Roman" pitchFamily="18" charset="0"/>
              </a:rPr>
              <a:t>Лестничная площадка состоит из железобетонного настила с двумя выпускными ребрами с каждой стороны, служащими для сопряжения с существующими   стенами лестничной клетки. Иногда наблюдаются </a:t>
            </a:r>
            <a:r>
              <a:rPr lang="ru-RU" altLang="ru-RU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недопустимые прогибы </a:t>
            </a:r>
            <a:r>
              <a:rPr lang="ru-RU" altLang="ru-RU" b="1" dirty="0">
                <a:latin typeface="Times New Roman" pitchFamily="18" charset="0"/>
              </a:rPr>
              <a:t>лестничных железобетонных площадок. В таких случаях производят их усиление посредством   установки металлических балок, выполняемых из спаренных швеллеров, и последующей подводки и включения в работу посредством под клинки металлической стойки из швеллеров. 	</a:t>
            </a:r>
          </a:p>
          <a:p>
            <a:endParaRPr lang="ru-RU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105062"/>
            <a:ext cx="5077271" cy="2528602"/>
          </a:xfrm>
          <a:prstGeom prst="rect">
            <a:avLst/>
          </a:prstGeom>
          <a:noFill/>
          <a:ln w="38100" cmpd="dbl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580112" y="5369363"/>
            <a:ext cx="31683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b="1" i="1" dirty="0"/>
              <a:t>1</a:t>
            </a:r>
            <a:r>
              <a:rPr lang="ru-RU" altLang="ru-RU" b="1" dirty="0"/>
              <a:t>— стойка из швеллера; </a:t>
            </a:r>
          </a:p>
          <a:p>
            <a:r>
              <a:rPr lang="ru-RU" altLang="ru-RU" b="1" i="1" dirty="0"/>
              <a:t>2</a:t>
            </a:r>
            <a:r>
              <a:rPr lang="ru-RU" altLang="ru-RU" b="1" dirty="0"/>
              <a:t> — болты; </a:t>
            </a:r>
          </a:p>
          <a:p>
            <a:r>
              <a:rPr lang="ru-RU" altLang="ru-RU" b="1" dirty="0"/>
              <a:t>3 — балка составная</a:t>
            </a:r>
          </a:p>
          <a:p>
            <a:r>
              <a:rPr lang="ru-RU" altLang="ru-RU" b="1" dirty="0"/>
              <a:t>из двух швеллеров</a:t>
            </a:r>
          </a:p>
        </p:txBody>
      </p:sp>
    </p:spTree>
    <p:extLst>
      <p:ext uri="{BB962C8B-B14F-4D97-AF65-F5344CB8AC3E}">
        <p14:creationId xmlns:p14="http://schemas.microsoft.com/office/powerpoint/2010/main" val="73576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44509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Примеры усиления ж/б лестничных </a:t>
            </a:r>
            <a:r>
              <a:rPr lang="ru-RU" dirty="0"/>
              <a:t>маршей и </a:t>
            </a:r>
            <a:r>
              <a:rPr lang="ru-RU" dirty="0" smtClean="0"/>
              <a:t>площадок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6" t="20833" r="22694" b="21230"/>
          <a:stretch/>
        </p:blipFill>
        <p:spPr bwMode="auto">
          <a:xfrm>
            <a:off x="857672" y="2204864"/>
            <a:ext cx="7199086" cy="4238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355976" y="188169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 smtClean="0"/>
              <a:t>Устройство </a:t>
            </a:r>
            <a:r>
              <a:rPr lang="ru-RU" b="1" i="1" dirty="0"/>
              <a:t>железобетонного наращивания в сжатой зоне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576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/>
              <a:t>Устройство железобетонного наращивания в растянутой зоне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00" t="19841" r="31284" b="9325"/>
          <a:stretch/>
        </p:blipFill>
        <p:spPr bwMode="auto">
          <a:xfrm>
            <a:off x="2123728" y="1652126"/>
            <a:ext cx="4920343" cy="5181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576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3914" y="692696"/>
            <a:ext cx="2344549" cy="5544616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/>
              <a:t>Подведение металлических разгружающих балок под площадки</a:t>
            </a:r>
            <a:endParaRPr lang="ru-RU" sz="3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8" t="8928" r="26263" b="6251"/>
          <a:stretch/>
        </p:blipFill>
        <p:spPr bwMode="auto">
          <a:xfrm>
            <a:off x="61172" y="548680"/>
            <a:ext cx="6342743" cy="6204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576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4168" y="725534"/>
            <a:ext cx="2602632" cy="5871818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/>
              <a:t>Подведение металлических разгружающих балок под лобовое ребро лестничной площадки</a:t>
            </a:r>
            <a:endParaRPr lang="ru-RU" sz="3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0" t="9721" r="28829" b="6251"/>
          <a:stretch/>
        </p:blipFill>
        <p:spPr bwMode="auto">
          <a:xfrm>
            <a:off x="179512" y="725534"/>
            <a:ext cx="5805714" cy="614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576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7388" y="620688"/>
            <a:ext cx="8229600" cy="1215368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/>
              <a:t>Установка опорных столбиков под лобовым ребром лестничной площадки</a:t>
            </a:r>
            <a:endParaRPr lang="ru-RU" sz="2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52" t="14683" r="20574" b="16667"/>
          <a:stretch/>
        </p:blipFill>
        <p:spPr bwMode="auto">
          <a:xfrm>
            <a:off x="611560" y="1836056"/>
            <a:ext cx="7881257" cy="5021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714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46516"/>
            <a:ext cx="8229600" cy="1066800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/>
              <a:t>Установка опорного столика под </a:t>
            </a:r>
            <a:r>
              <a:rPr lang="ru-RU" sz="2800" b="1" i="1" dirty="0" err="1"/>
              <a:t>пристенным</a:t>
            </a:r>
            <a:r>
              <a:rPr lang="ru-RU" sz="2800" b="1" i="1" dirty="0"/>
              <a:t> ребром лестничной площадки</a:t>
            </a:r>
            <a:endParaRPr lang="ru-RU" sz="2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64" t="15674" r="23586" b="11111"/>
          <a:stretch/>
        </p:blipFill>
        <p:spPr bwMode="auto">
          <a:xfrm>
            <a:off x="611560" y="1502228"/>
            <a:ext cx="7097486" cy="535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714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352928" cy="144016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2. Ремонт и замена окон и дверей (окна)</a:t>
            </a:r>
            <a:endParaRPr lang="ru-RU" dirty="0"/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513688"/>
          </a:xfrm>
        </p:spPr>
        <p:txBody>
          <a:bodyPr>
            <a:normAutofit fontScale="85000" lnSpcReduction="20000"/>
          </a:bodyPr>
          <a:lstStyle/>
          <a:p>
            <a:pPr marL="109728" indent="0">
              <a:buNone/>
            </a:pPr>
            <a:r>
              <a:rPr lang="ru-RU" altLang="ru-RU" b="1" dirty="0"/>
              <a:t>При ремонте окон выполняются следующие работы: </a:t>
            </a:r>
            <a:endParaRPr lang="ru-RU" altLang="ru-RU" b="1" dirty="0" smtClean="0"/>
          </a:p>
          <a:p>
            <a:pPr algn="just"/>
            <a:r>
              <a:rPr lang="ru-RU" altLang="ru-RU" b="1" i="1" dirty="0" smtClean="0"/>
              <a:t>укрепление </a:t>
            </a:r>
            <a:r>
              <a:rPr lang="ru-RU" altLang="ru-RU" b="1" i="1" dirty="0"/>
              <a:t>переплетов с частичной заменой деталей</a:t>
            </a:r>
            <a:r>
              <a:rPr lang="ru-RU" altLang="ru-RU" b="1" i="1" dirty="0" smtClean="0"/>
              <a:t>;</a:t>
            </a:r>
          </a:p>
          <a:p>
            <a:pPr algn="just"/>
            <a:r>
              <a:rPr lang="ru-RU" altLang="ru-RU" b="1" i="1" dirty="0" smtClean="0"/>
              <a:t>устройство </a:t>
            </a:r>
            <a:r>
              <a:rPr lang="ru-RU" altLang="ru-RU" b="1" i="1" dirty="0"/>
              <a:t>новых рам, переплетов, форточек, фрамуг и прочих элементов</a:t>
            </a:r>
            <a:r>
              <a:rPr lang="ru-RU" altLang="ru-RU" b="1" i="1" dirty="0" smtClean="0"/>
              <a:t>;</a:t>
            </a:r>
          </a:p>
          <a:p>
            <a:pPr algn="just"/>
            <a:r>
              <a:rPr lang="ru-RU" altLang="ru-RU" b="1" i="1" dirty="0" smtClean="0"/>
              <a:t>смена </a:t>
            </a:r>
            <a:r>
              <a:rPr lang="ru-RU" altLang="ru-RU" b="1" i="1" dirty="0"/>
              <a:t>разбитых стекол и промазка фальцев; постановка новых оконных приборов и ремонт </a:t>
            </a:r>
            <a:r>
              <a:rPr lang="ru-RU" altLang="ru-RU" b="1" i="1" dirty="0" smtClean="0"/>
              <a:t>старых;</a:t>
            </a:r>
          </a:p>
          <a:p>
            <a:pPr algn="just"/>
            <a:r>
              <a:rPr lang="ru-RU" altLang="ru-RU" b="1" i="1" dirty="0" err="1" smtClean="0"/>
              <a:t>проконопатка</a:t>
            </a:r>
            <a:r>
              <a:rPr lang="ru-RU" altLang="ru-RU" b="1" i="1" dirty="0" smtClean="0"/>
              <a:t> </a:t>
            </a:r>
            <a:r>
              <a:rPr lang="ru-RU" altLang="ru-RU" b="1" i="1" dirty="0"/>
              <a:t>оконных коробок и заделка сопряжений раствором или </a:t>
            </a:r>
            <a:r>
              <a:rPr lang="ru-RU" altLang="ru-RU" b="1" i="1" dirty="0" smtClean="0"/>
              <a:t>мастикой;</a:t>
            </a:r>
          </a:p>
          <a:p>
            <a:pPr algn="just"/>
            <a:r>
              <a:rPr lang="ru-RU" altLang="ru-RU" b="1" i="1" dirty="0" smtClean="0"/>
              <a:t>окраска </a:t>
            </a:r>
            <a:r>
              <a:rPr lang="ru-RU" altLang="ru-RU" b="1" i="1" dirty="0"/>
              <a:t>деревянных и металлических частей.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714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95" t="11706" r="40543" b="8712"/>
          <a:stretch/>
        </p:blipFill>
        <p:spPr bwMode="auto">
          <a:xfrm>
            <a:off x="1475656" y="244085"/>
            <a:ext cx="6116441" cy="6648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309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3" t="51587" r="40542" b="19697"/>
          <a:stretch/>
        </p:blipFill>
        <p:spPr bwMode="auto">
          <a:xfrm>
            <a:off x="611560" y="1484784"/>
            <a:ext cx="7773470" cy="3011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309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2. Ремонт и замена окон и дверей </a:t>
            </a:r>
            <a:r>
              <a:rPr lang="ru-RU" dirty="0" smtClean="0"/>
              <a:t>(двери)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ru-RU" dirty="0" smtClean="0"/>
              <a:t>Причины ремонта:</a:t>
            </a:r>
          </a:p>
          <a:p>
            <a:r>
              <a:rPr lang="ru-RU" altLang="ru-RU" b="1" i="1" dirty="0"/>
              <a:t>частое открывание и закрывание приводит к расстройству стыков и сопряжений конструкций, заполняющих проемы, между собой и в местах сопряжения их с коробкой, а последней — со стеной.</a:t>
            </a:r>
          </a:p>
          <a:p>
            <a:r>
              <a:rPr lang="ru-RU" altLang="ru-RU" b="1" i="1" dirty="0"/>
              <a:t>по разным причинам могут коробиться, растрескиваться, перекашиваться, а также разрушаться от гниения, если не предотвратить их увлажнение.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421309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229600" cy="1066800"/>
          </a:xfrm>
        </p:spPr>
        <p:txBody>
          <a:bodyPr/>
          <a:lstStyle/>
          <a:p>
            <a:pPr algn="ctr"/>
            <a:r>
              <a:rPr lang="ru-RU" dirty="0" smtClean="0"/>
              <a:t>Ремонт дверей: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80172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altLang="ru-RU" b="1" i="1" dirty="0" smtClean="0"/>
              <a:t>в </a:t>
            </a:r>
            <a:r>
              <a:rPr lang="ru-RU" altLang="ru-RU" b="1" i="1" dirty="0"/>
              <a:t>исправлении перекосов дверных полотен, укреплении их путем постановки металлических угольников или планок</a:t>
            </a:r>
            <a:r>
              <a:rPr lang="ru-RU" altLang="ru-RU" b="1" i="1" dirty="0" smtClean="0"/>
              <a:t>;</a:t>
            </a:r>
          </a:p>
          <a:p>
            <a:pPr algn="just"/>
            <a:r>
              <a:rPr lang="ru-RU" altLang="ru-RU" b="1" i="1" dirty="0" smtClean="0"/>
              <a:t> </a:t>
            </a:r>
            <a:r>
              <a:rPr lang="ru-RU" altLang="ru-RU" b="1" i="1" dirty="0"/>
              <a:t>устройстве теплоизоляции, ликвидации выбоин, поломок, других местных дефектов</a:t>
            </a:r>
            <a:r>
              <a:rPr lang="ru-RU" altLang="ru-RU" b="1" i="1" dirty="0" smtClean="0"/>
              <a:t>;</a:t>
            </a:r>
          </a:p>
          <a:p>
            <a:pPr algn="just"/>
            <a:r>
              <a:rPr lang="ru-RU" altLang="ru-RU" b="1" i="1" dirty="0" smtClean="0"/>
              <a:t> </a:t>
            </a:r>
            <a:r>
              <a:rPr lang="ru-RU" altLang="ru-RU" b="1" i="1" dirty="0"/>
              <a:t>обивке деревянных полотнищ входных дверей листовым железом, замене отдельных частей полотнищ и коробок, средств герметизации (резиновых прокладок и др.)и т.д.</a:t>
            </a:r>
          </a:p>
          <a:p>
            <a:pPr marL="109728" indent="0" algn="just">
              <a:buNone/>
            </a:pPr>
            <a:endParaRPr lang="ru-RU" altLang="ru-RU" b="1" i="1" dirty="0" smtClean="0"/>
          </a:p>
          <a:p>
            <a:pPr algn="just"/>
            <a:r>
              <a:rPr lang="ru-RU" altLang="ru-RU" b="1" i="1" dirty="0" smtClean="0"/>
              <a:t>При </a:t>
            </a:r>
            <a:r>
              <a:rPr lang="ru-RU" altLang="ru-RU" b="1" i="1" dirty="0"/>
              <a:t>больших дефектах, когда ремонт нецелесообразен, производят замену всего заполнения и коробки.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309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36815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3. </a:t>
            </a:r>
            <a:r>
              <a:rPr lang="ru-RU" b="1" dirty="0"/>
              <a:t>Устранение протечек через оконные заполнения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 algn="ctr">
              <a:buNone/>
            </a:pPr>
            <a:r>
              <a:rPr lang="ru-RU" dirty="0" smtClean="0"/>
              <a:t>Причина:</a:t>
            </a:r>
          </a:p>
          <a:p>
            <a:pPr marL="109728" indent="0">
              <a:buNone/>
            </a:pPr>
            <a:r>
              <a:rPr lang="ru-RU" altLang="ru-RU" b="1" dirty="0">
                <a:latin typeface="Times New Roman" pitchFamily="18" charset="0"/>
              </a:rPr>
              <a:t>проникновение через </a:t>
            </a:r>
            <a:r>
              <a:rPr lang="ru-RU" altLang="ru-RU" b="1" dirty="0" smtClean="0">
                <a:latin typeface="Times New Roman" pitchFamily="18" charset="0"/>
              </a:rPr>
              <a:t>оконное заполнение влаги </a:t>
            </a:r>
            <a:r>
              <a:rPr lang="ru-RU" altLang="ru-RU" b="1" dirty="0">
                <a:latin typeface="Times New Roman" pitchFamily="18" charset="0"/>
              </a:rPr>
              <a:t>во внутренние помещения зданий, что вызывает не только </a:t>
            </a:r>
            <a:r>
              <a:rPr lang="ru-RU" altLang="ru-RU" b="1" dirty="0" err="1">
                <a:latin typeface="Times New Roman" pitchFamily="18" charset="0"/>
              </a:rPr>
              <a:t>отсыревание</a:t>
            </a:r>
            <a:r>
              <a:rPr lang="ru-RU" altLang="ru-RU" b="1" dirty="0">
                <a:latin typeface="Times New Roman" pitchFamily="18" charset="0"/>
              </a:rPr>
              <a:t> стен, нарушение комфортности и внутреннего вида помещений, но и ухудшает теплоизоляционные свойства ограждений.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714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066800"/>
          </a:xfrm>
        </p:spPr>
        <p:txBody>
          <a:bodyPr/>
          <a:lstStyle/>
          <a:p>
            <a:r>
              <a:rPr lang="ru-RU" dirty="0" smtClean="0"/>
              <a:t>Ремонт оконных заполнений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657704"/>
          </a:xfrm>
        </p:spPr>
        <p:txBody>
          <a:bodyPr>
            <a:normAutofit fontScale="92500" lnSpcReduction="20000"/>
          </a:bodyPr>
          <a:lstStyle/>
          <a:p>
            <a:r>
              <a:rPr lang="ru-RU" altLang="ru-RU" b="1" i="1" dirty="0" smtClean="0">
                <a:latin typeface="Times New Roman" pitchFamily="18" charset="0"/>
              </a:rPr>
              <a:t>при </a:t>
            </a:r>
            <a:r>
              <a:rPr lang="ru-RU" altLang="ru-RU" b="1" i="1" dirty="0">
                <a:latin typeface="Times New Roman" pitchFamily="18" charset="0"/>
              </a:rPr>
              <a:t>отсутствии или недостаточной ширине отливного бруска прикрепляют новый брусок шурупами к нижним обвязкам переплета</a:t>
            </a:r>
            <a:r>
              <a:rPr lang="ru-RU" altLang="ru-RU" b="1" i="1" dirty="0" smtClean="0">
                <a:latin typeface="Times New Roman" pitchFamily="18" charset="0"/>
              </a:rPr>
              <a:t>;</a:t>
            </a:r>
          </a:p>
          <a:p>
            <a:r>
              <a:rPr lang="ru-RU" altLang="ru-RU" b="1" i="1" dirty="0" smtClean="0">
                <a:latin typeface="Times New Roman" pitchFamily="18" charset="0"/>
              </a:rPr>
              <a:t>при </a:t>
            </a:r>
            <a:r>
              <a:rPr lang="ru-RU" altLang="ru-RU" b="1" i="1" dirty="0">
                <a:latin typeface="Times New Roman" pitchFamily="18" charset="0"/>
              </a:rPr>
              <a:t>наличии отливного бруска, но недостаточном его креплении брусок крепят шпильками или шурупами на суриковой </a:t>
            </a:r>
            <a:r>
              <a:rPr lang="ru-RU" altLang="ru-RU" b="1" i="1" dirty="0" smtClean="0">
                <a:latin typeface="Times New Roman" pitchFamily="18" charset="0"/>
              </a:rPr>
              <a:t>замазке;</a:t>
            </a:r>
          </a:p>
          <a:p>
            <a:r>
              <a:rPr lang="ru-RU" altLang="ru-RU" b="1" i="1" dirty="0" smtClean="0">
                <a:latin typeface="Times New Roman" pitchFamily="18" charset="0"/>
              </a:rPr>
              <a:t>очищают </a:t>
            </a:r>
            <a:r>
              <a:rPr lang="ru-RU" altLang="ru-RU" b="1" i="1" dirty="0">
                <a:latin typeface="Times New Roman" pitchFamily="18" charset="0"/>
              </a:rPr>
              <a:t>от загрязнений и углубляют капельники отливного </a:t>
            </a:r>
            <a:r>
              <a:rPr lang="ru-RU" altLang="ru-RU" b="1" i="1" dirty="0" smtClean="0">
                <a:latin typeface="Times New Roman" pitchFamily="18" charset="0"/>
              </a:rPr>
              <a:t>бруска;</a:t>
            </a:r>
          </a:p>
          <a:p>
            <a:r>
              <a:rPr lang="ru-RU" altLang="ru-RU" b="1" i="1" dirty="0" smtClean="0">
                <a:latin typeface="Times New Roman" pitchFamily="18" charset="0"/>
              </a:rPr>
              <a:t>снимают </a:t>
            </a:r>
            <a:r>
              <a:rPr lang="ru-RU" altLang="ru-RU" b="1" i="1" dirty="0">
                <a:latin typeface="Times New Roman" pitchFamily="18" charset="0"/>
              </a:rPr>
              <a:t>шпильки, обмазывают замазкой фальцы и снова устанавливают </a:t>
            </a:r>
            <a:r>
              <a:rPr lang="ru-RU" altLang="ru-RU" b="1" i="1" dirty="0" err="1">
                <a:latin typeface="Times New Roman" pitchFamily="18" charset="0"/>
              </a:rPr>
              <a:t>штапики</a:t>
            </a:r>
            <a:r>
              <a:rPr lang="ru-RU" altLang="ru-RU" b="1" i="1" dirty="0">
                <a:latin typeface="Times New Roman" pitchFamily="18" charset="0"/>
              </a:rPr>
              <a:t> с плотным их креплением шпильками (гвоздями</a:t>
            </a:r>
            <a:r>
              <a:rPr lang="ru-RU" altLang="ru-RU" b="1" i="1" dirty="0" smtClean="0">
                <a:latin typeface="Times New Roman" pitchFamily="18" charset="0"/>
              </a:rPr>
              <a:t>);</a:t>
            </a:r>
          </a:p>
          <a:p>
            <a:r>
              <a:rPr lang="ru-RU" altLang="ru-RU" b="1" i="1" dirty="0" smtClean="0">
                <a:latin typeface="Times New Roman" pitchFamily="18" charset="0"/>
              </a:rPr>
              <a:t>окрашивают </a:t>
            </a:r>
            <a:r>
              <a:rPr lang="ru-RU" altLang="ru-RU" b="1" i="1" dirty="0">
                <a:latin typeface="Times New Roman" pitchFamily="18" charset="0"/>
              </a:rPr>
              <a:t>створки и устанавливают уплотняющие прокладки.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216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414" y="339025"/>
            <a:ext cx="8229600" cy="864096"/>
          </a:xfrm>
        </p:spPr>
        <p:txBody>
          <a:bodyPr>
            <a:noAutofit/>
          </a:bodyPr>
          <a:lstStyle/>
          <a:p>
            <a:r>
              <a:rPr lang="ru-RU" sz="2400" dirty="0" smtClean="0"/>
              <a:t>Ремонт нижней части существующего оконного заполнения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4896544" cy="2808062"/>
          </a:xfrm>
        </p:spPr>
        <p:txBody>
          <a:bodyPr>
            <a:normAutofit fontScale="70000" lnSpcReduction="20000"/>
          </a:bodyPr>
          <a:lstStyle/>
          <a:p>
            <a:r>
              <a:rPr lang="ru-RU" altLang="ru-RU" b="1" i="1" dirty="0" smtClean="0">
                <a:latin typeface="Times New Roman" pitchFamily="18" charset="0"/>
              </a:rPr>
              <a:t>снимают створки оконных переплетов;</a:t>
            </a:r>
          </a:p>
          <a:p>
            <a:r>
              <a:rPr lang="ru-RU" altLang="ru-RU" b="1" i="1" dirty="0" smtClean="0">
                <a:latin typeface="Times New Roman" pitchFamily="18" charset="0"/>
              </a:rPr>
              <a:t>удаляют существующий металлический слив;</a:t>
            </a:r>
          </a:p>
          <a:p>
            <a:r>
              <a:rPr lang="ru-RU" altLang="ru-RU" b="1" i="1" dirty="0" smtClean="0">
                <a:latin typeface="Times New Roman" pitchFamily="18" charset="0"/>
              </a:rPr>
              <a:t>срезают нижнюю обвязку оконной коробки и трапецеидальный выступ;</a:t>
            </a:r>
          </a:p>
          <a:p>
            <a:r>
              <a:rPr lang="ru-RU" altLang="ru-RU" b="1" i="1" dirty="0" smtClean="0">
                <a:latin typeface="Times New Roman" pitchFamily="18" charset="0"/>
              </a:rPr>
              <a:t>устанавливают новое металлическое покрытие (слив) из оцинкованной кровельной стали и прикрепляют его к коробке.</a:t>
            </a:r>
            <a:r>
              <a:rPr lang="ru-RU" altLang="ru-RU" b="1" dirty="0" smtClean="0">
                <a:latin typeface="Times New Roman" pitchFamily="18" charset="0"/>
              </a:rPr>
              <a:t> </a:t>
            </a:r>
            <a:endParaRPr lang="ru-RU" altLang="ru-RU" b="1" dirty="0">
              <a:latin typeface="Times New Roman" pitchFamily="18" charset="0"/>
            </a:endParaRPr>
          </a:p>
        </p:txBody>
      </p:sp>
      <p:pic>
        <p:nvPicPr>
          <p:cNvPr id="4" name="Picture 4" descr="Без имени-1копирова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175443"/>
            <a:ext cx="3717634" cy="2685356"/>
          </a:xfrm>
          <a:prstGeom prst="rect">
            <a:avLst/>
          </a:prstGeom>
          <a:noFill/>
          <a:ln w="38100" cmpd="dbl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Без имени-2копирова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1528" y="3860798"/>
            <a:ext cx="4121150" cy="2854325"/>
          </a:xfrm>
          <a:prstGeom prst="rect">
            <a:avLst/>
          </a:prstGeom>
          <a:noFill/>
          <a:ln w="38100" cmpd="dbl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79512" y="3764466"/>
            <a:ext cx="439248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i="1" dirty="0"/>
              <a:t>1</a:t>
            </a:r>
            <a:r>
              <a:rPr lang="ru-RU" altLang="ru-RU" sz="1600" b="1" dirty="0"/>
              <a:t>— намечаемая линия среза при ремонте;</a:t>
            </a:r>
            <a:endParaRPr lang="ru-RU" altLang="ru-RU" sz="1600" b="1" i="1" dirty="0"/>
          </a:p>
          <a:p>
            <a:pPr algn="just"/>
            <a:r>
              <a:rPr lang="ru-RU" altLang="ru-RU" sz="1600" b="1" i="1" dirty="0"/>
              <a:t>2 —</a:t>
            </a:r>
            <a:r>
              <a:rPr lang="ru-RU" altLang="ru-RU" sz="1600" b="1" dirty="0"/>
              <a:t> щель между коробкой и стеновой панелью; </a:t>
            </a:r>
          </a:p>
          <a:p>
            <a:pPr algn="just"/>
            <a:r>
              <a:rPr lang="ru-RU" altLang="ru-RU" sz="1600" b="1" dirty="0"/>
              <a:t>3 — стекло; </a:t>
            </a:r>
          </a:p>
          <a:p>
            <a:pPr algn="just"/>
            <a:r>
              <a:rPr lang="ru-RU" altLang="ru-RU" sz="1600" b="1" i="1" dirty="0"/>
              <a:t>4 —</a:t>
            </a:r>
            <a:r>
              <a:rPr lang="ru-RU" altLang="ru-RU" sz="1600" b="1" dirty="0"/>
              <a:t> нижний брусок оконной коробки; </a:t>
            </a:r>
          </a:p>
          <a:p>
            <a:pPr algn="just"/>
            <a:r>
              <a:rPr lang="ru-RU" altLang="ru-RU" sz="1600" b="1" i="1" dirty="0"/>
              <a:t>5 —</a:t>
            </a:r>
            <a:r>
              <a:rPr lang="ru-RU" altLang="ru-RU" sz="1600" b="1" dirty="0"/>
              <a:t> мастика УМС-50; </a:t>
            </a:r>
          </a:p>
          <a:p>
            <a:pPr algn="just"/>
            <a:r>
              <a:rPr lang="ru-RU" altLang="ru-RU" sz="1600" b="1" i="1" dirty="0"/>
              <a:t>6 —</a:t>
            </a:r>
            <a:r>
              <a:rPr lang="ru-RU" altLang="ru-RU" sz="1600" b="1" dirty="0"/>
              <a:t> новое открытие; </a:t>
            </a:r>
          </a:p>
          <a:p>
            <a:pPr algn="just"/>
            <a:r>
              <a:rPr lang="ru-RU" altLang="ru-RU" sz="1600" b="1" dirty="0"/>
              <a:t>7 — притворный деревянный брусок со скосом и прорезями для отвода воды</a:t>
            </a:r>
          </a:p>
        </p:txBody>
      </p:sp>
    </p:spTree>
    <p:extLst>
      <p:ext uri="{BB962C8B-B14F-4D97-AF65-F5344CB8AC3E}">
        <p14:creationId xmlns:p14="http://schemas.microsoft.com/office/powerpoint/2010/main" val="2926682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556792"/>
            <a:ext cx="8229600" cy="365415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При обнаружении разных причин повреждений лестниц, окон, дверей существуют различные виды ремонта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560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385</TotalTime>
  <Words>959</Words>
  <Application>Microsoft Office PowerPoint</Application>
  <PresentationFormat>Экран (4:3)</PresentationFormat>
  <Paragraphs>92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6" baseType="lpstr">
      <vt:lpstr>Georgia</vt:lpstr>
      <vt:lpstr>Times New Roman</vt:lpstr>
      <vt:lpstr>Trebuchet MS</vt:lpstr>
      <vt:lpstr>Wingdings 2</vt:lpstr>
      <vt:lpstr>Городская</vt:lpstr>
      <vt:lpstr>Ремонт перегородок, балконов, лестниц, окон и дверей</vt:lpstr>
      <vt:lpstr>Рассматриваемые вопросы</vt:lpstr>
      <vt:lpstr>1. РЕМОНТ И ЗАМЕНА ЛЕСТНИЦ.</vt:lpstr>
      <vt:lpstr>Классификация лестниц по материалу:</vt:lpstr>
      <vt:lpstr>Причины ремонта лестниц</vt:lpstr>
      <vt:lpstr>Непрочность перил - &gt;</vt:lpstr>
      <vt:lpstr>Ремонт перил </vt:lpstr>
      <vt:lpstr>Скрип </vt:lpstr>
      <vt:lpstr>Устранение скрипа </vt:lpstr>
      <vt:lpstr>Презентация PowerPoint</vt:lpstr>
      <vt:lpstr>Презентация PowerPoint</vt:lpstr>
      <vt:lpstr>Презентация PowerPoint</vt:lpstr>
      <vt:lpstr>Устранение трещин, выбоин и отколов в каменных и железобетонных ступенях</vt:lpstr>
      <vt:lpstr>Износ рифленых участков металлических ступеней и площадок, их погнутости, нарушения сварных швов</vt:lpstr>
      <vt:lpstr>Устранение расшатывания звеньев лестничных перил, повреждения отдельных элементов лестничных решеток или частей поручня расшатанные стойки</vt:lpstr>
      <vt:lpstr>Усиление лестничной площадки</vt:lpstr>
      <vt:lpstr>Примеры усиления ж/б лестничных маршей и площадок </vt:lpstr>
      <vt:lpstr>Устройство железобетонного наращивания в растянутой зоне</vt:lpstr>
      <vt:lpstr>Подведение металлических разгружающих балок под площадки</vt:lpstr>
      <vt:lpstr>Подведение металлических разгружающих балок под лобовое ребро лестничной площадки</vt:lpstr>
      <vt:lpstr>Установка опорных столбиков под лобовым ребром лестничной площадки</vt:lpstr>
      <vt:lpstr>Установка опорного столика под пристенным ребром лестничной площадки</vt:lpstr>
      <vt:lpstr>2. Ремонт и замена окон и дверей (окна)</vt:lpstr>
      <vt:lpstr>Презентация PowerPoint</vt:lpstr>
      <vt:lpstr>Презентация PowerPoint</vt:lpstr>
      <vt:lpstr>2. Ремонт и замена окон и дверей (двери)</vt:lpstr>
      <vt:lpstr>Ремонт дверей:</vt:lpstr>
      <vt:lpstr>3. Устранение протечек через оконные заполнения </vt:lpstr>
      <vt:lpstr>Ремонт оконных заполнений</vt:lpstr>
      <vt:lpstr>Ремонт нижней части существующего оконного заполнения</vt:lpstr>
      <vt:lpstr>При обнаружении разных причин повреждений лестниц, окон, дверей существуют различные виды ремонта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Ремонт перегородок, балконов, лестниц, окон и дверей</dc:title>
  <dc:creator>Любовь</dc:creator>
  <cp:lastModifiedBy>RePack by Diakov</cp:lastModifiedBy>
  <cp:revision>20</cp:revision>
  <dcterms:created xsi:type="dcterms:W3CDTF">2014-10-18T13:16:00Z</dcterms:created>
  <dcterms:modified xsi:type="dcterms:W3CDTF">2020-10-27T05:55:02Z</dcterms:modified>
</cp:coreProperties>
</file>